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a" ContentType="audio/x-ms-wm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A76EB9D5-7E1A-4433-8B21-2237CC26FA2C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EC2AB55-62C0-407E-B706-C907B44B0BFC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C423185-9573-406A-8068-0AB4F2335019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dirty="0"/>
              <a:pPr/>
              <a:t>10/2/2017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gglesworldesl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ma"/><Relationship Id="rId1" Type="http://schemas.microsoft.com/office/2007/relationships/media" Target="../media/media1.wma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ma"/><Relationship Id="rId1" Type="http://schemas.microsoft.com/office/2007/relationships/media" Target="../media/media2.wma"/><Relationship Id="rId5" Type="http://schemas.openxmlformats.org/officeDocument/2006/relationships/image" Target="../media/image4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Visit to the Doctor’s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© 2017 </a:t>
            </a:r>
            <a:r>
              <a:rPr lang="en-US" dirty="0" err="1" smtClean="0">
                <a:hlinkClick r:id="rId2"/>
              </a:rPr>
              <a:t>Lanternfish</a:t>
            </a:r>
            <a:r>
              <a:rPr lang="en-US" dirty="0" smtClean="0">
                <a:hlinkClick r:id="rId2"/>
              </a:rPr>
              <a:t> ESL at www.bogglesworldesl.com</a:t>
            </a:r>
            <a:r>
              <a:rPr lang="en-US" dirty="0" smtClean="0"/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5337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the Clinic: The Waiting Room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853707" cy="39319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When you arrive at the clinic, you need to </a:t>
            </a:r>
            <a:r>
              <a:rPr lang="en-US" sz="3200" dirty="0" smtClean="0">
                <a:solidFill>
                  <a:srgbClr val="0070C0"/>
                </a:solidFill>
              </a:rPr>
              <a:t>let </a:t>
            </a:r>
            <a:r>
              <a:rPr lang="en-US" sz="3200" dirty="0" smtClean="0">
                <a:solidFill>
                  <a:srgbClr val="00B050"/>
                </a:solidFill>
              </a:rPr>
              <a:t>the receptionist </a:t>
            </a:r>
            <a:r>
              <a:rPr lang="en-US" sz="3200" dirty="0" smtClean="0">
                <a:solidFill>
                  <a:srgbClr val="0070C0"/>
                </a:solidFill>
              </a:rPr>
              <a:t>know </a:t>
            </a:r>
            <a:r>
              <a:rPr lang="en-US" sz="3200" dirty="0" smtClean="0"/>
              <a:t>you are there. Then, you usually wait in the </a:t>
            </a:r>
            <a:r>
              <a:rPr lang="en-US" sz="3200" dirty="0" smtClean="0">
                <a:solidFill>
                  <a:srgbClr val="0070C0"/>
                </a:solidFill>
              </a:rPr>
              <a:t>waiting room</a:t>
            </a:r>
            <a:r>
              <a:rPr lang="en-US" sz="3200" dirty="0" smtClean="0"/>
              <a:t>. Many doctors’ offices have magazines in the waiting room. You can read a magazine while you wait.</a:t>
            </a:r>
            <a:endParaRPr lang="en-CA" sz="3200" dirty="0"/>
          </a:p>
        </p:txBody>
      </p:sp>
      <p:sp>
        <p:nvSpPr>
          <p:cNvPr id="2050" name="AutoShape 2" descr="http://images.clipart.com/thb/thb8/PH/pub5361-070524/41812395.thb.jpg?100163825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2052" name="Picture 4" descr="http://images.clipart.com/thb/thb8/PH/pub5361-070524/41812395.thb.jpg?10016382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19414" y="2520358"/>
            <a:ext cx="3788265" cy="25219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813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If you</a:t>
            </a:r>
            <a:r>
              <a:rPr lang="en-US" sz="3200" dirty="0" smtClean="0">
                <a:solidFill>
                  <a:srgbClr val="0070C0"/>
                </a:solidFill>
              </a:rPr>
              <a:t> let </a:t>
            </a:r>
            <a:r>
              <a:rPr lang="en-US" sz="3200" dirty="0" smtClean="0">
                <a:solidFill>
                  <a:srgbClr val="00B050"/>
                </a:solidFill>
              </a:rPr>
              <a:t>someone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70C0"/>
                </a:solidFill>
              </a:rPr>
              <a:t>know</a:t>
            </a:r>
            <a:r>
              <a:rPr lang="en-US" sz="3200" dirty="0" smtClean="0"/>
              <a:t> something that means you </a:t>
            </a:r>
            <a:r>
              <a:rPr lang="en-US" sz="3200" dirty="0" smtClean="0">
                <a:solidFill>
                  <a:srgbClr val="7030A0"/>
                </a:solidFill>
              </a:rPr>
              <a:t>tell</a:t>
            </a:r>
            <a:r>
              <a:rPr lang="en-US" sz="3200" dirty="0" smtClean="0"/>
              <a:t> them something.</a:t>
            </a:r>
          </a:p>
          <a:p>
            <a:endParaRPr lang="en-US" sz="3200" dirty="0"/>
          </a:p>
          <a:p>
            <a:r>
              <a:rPr lang="en-US" sz="3200" dirty="0" smtClean="0"/>
              <a:t>A </a:t>
            </a:r>
            <a:r>
              <a:rPr lang="en-US" sz="3200" dirty="0" smtClean="0">
                <a:solidFill>
                  <a:srgbClr val="0070C0"/>
                </a:solidFill>
              </a:rPr>
              <a:t>waiting room</a:t>
            </a:r>
            <a:r>
              <a:rPr lang="en-US" sz="3200" dirty="0" smtClean="0"/>
              <a:t> is </a:t>
            </a:r>
            <a:r>
              <a:rPr lang="en-US" sz="3200" dirty="0" smtClean="0">
                <a:solidFill>
                  <a:srgbClr val="7030A0"/>
                </a:solidFill>
              </a:rPr>
              <a:t>a place where people wait for their turn to see a doctor</a:t>
            </a:r>
            <a:r>
              <a:rPr lang="en-US" sz="3200" dirty="0" smtClean="0"/>
              <a:t>.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88717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the Clinic: The Examination Room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853707" cy="39319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When it’s your turn to see the doctor, a nurse will </a:t>
            </a:r>
            <a:r>
              <a:rPr lang="en-US" sz="3200" dirty="0" smtClean="0">
                <a:solidFill>
                  <a:srgbClr val="0070C0"/>
                </a:solidFill>
              </a:rPr>
              <a:t>call your name</a:t>
            </a:r>
            <a:r>
              <a:rPr lang="en-US" sz="3200" dirty="0" smtClean="0"/>
              <a:t>. Usually you follow the nurse to the </a:t>
            </a:r>
            <a:r>
              <a:rPr lang="en-US" sz="3200" dirty="0" smtClean="0">
                <a:solidFill>
                  <a:srgbClr val="0070C0"/>
                </a:solidFill>
              </a:rPr>
              <a:t>examination room</a:t>
            </a:r>
            <a:r>
              <a:rPr lang="en-US" sz="3200" dirty="0" smtClean="0"/>
              <a:t>. The nurse will tell you to wait there for the doctor. Usually, you will see the doctor </a:t>
            </a:r>
            <a:r>
              <a:rPr lang="en-US" sz="3200" dirty="0" smtClean="0">
                <a:solidFill>
                  <a:srgbClr val="0070C0"/>
                </a:solidFill>
              </a:rPr>
              <a:t>shortly</a:t>
            </a:r>
            <a:r>
              <a:rPr lang="en-US" sz="3200" dirty="0" smtClean="0"/>
              <a:t>.</a:t>
            </a:r>
            <a:endParaRPr lang="en-CA" sz="3200" dirty="0"/>
          </a:p>
        </p:txBody>
      </p:sp>
      <p:sp>
        <p:nvSpPr>
          <p:cNvPr id="2050" name="AutoShape 2" descr="http://images.clipart.com/thb/thb8/PH/pub5361-070524/41812395.thb.jpg?100163825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5" name="Picture 4" descr="http://images.clipart.com/thb/thb8/PH/tl5365_20060221b/tl5365_20060221b/32014938.thb.jpg?5365_060222_757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4420" y="2103120"/>
            <a:ext cx="2372329" cy="3563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813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If someone </a:t>
            </a:r>
            <a:r>
              <a:rPr lang="en-US" sz="3200" dirty="0" smtClean="0">
                <a:solidFill>
                  <a:srgbClr val="0070C0"/>
                </a:solidFill>
              </a:rPr>
              <a:t>calls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70C0"/>
                </a:solidFill>
              </a:rPr>
              <a:t>your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70C0"/>
                </a:solidFill>
              </a:rPr>
              <a:t>name</a:t>
            </a:r>
            <a:r>
              <a:rPr lang="en-US" sz="3200" dirty="0" smtClean="0"/>
              <a:t> that means the person </a:t>
            </a:r>
            <a:r>
              <a:rPr lang="en-US" sz="3200" dirty="0" smtClean="0">
                <a:solidFill>
                  <a:srgbClr val="7030A0"/>
                </a:solidFill>
              </a:rPr>
              <a:t>says your name out loud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An </a:t>
            </a:r>
            <a:r>
              <a:rPr lang="en-US" sz="3200" dirty="0" smtClean="0">
                <a:solidFill>
                  <a:srgbClr val="0070C0"/>
                </a:solidFill>
              </a:rPr>
              <a:t>examination room </a:t>
            </a:r>
            <a:r>
              <a:rPr lang="en-US" sz="3200" dirty="0" smtClean="0"/>
              <a:t>is </a:t>
            </a:r>
            <a:r>
              <a:rPr lang="en-US" sz="3200" dirty="0" smtClean="0">
                <a:solidFill>
                  <a:srgbClr val="7030A0"/>
                </a:solidFill>
              </a:rPr>
              <a:t>a place where patients talk to the doctor in a clinic</a:t>
            </a:r>
            <a:r>
              <a:rPr lang="en-US" sz="3200" dirty="0" smtClean="0"/>
              <a:t>.</a:t>
            </a:r>
          </a:p>
          <a:p>
            <a:endParaRPr lang="en-US" sz="3200" dirty="0" smtClean="0"/>
          </a:p>
          <a:p>
            <a:r>
              <a:rPr lang="en-CA" sz="3200" dirty="0" smtClean="0">
                <a:solidFill>
                  <a:srgbClr val="0070C0"/>
                </a:solidFill>
              </a:rPr>
              <a:t>Shortly</a:t>
            </a:r>
            <a:r>
              <a:rPr lang="en-CA" sz="3200" dirty="0" smtClean="0"/>
              <a:t> is another way to say </a:t>
            </a:r>
            <a:r>
              <a:rPr lang="en-CA" sz="3200" dirty="0" smtClean="0">
                <a:solidFill>
                  <a:srgbClr val="7030A0"/>
                </a:solidFill>
              </a:rPr>
              <a:t>soon</a:t>
            </a:r>
            <a:r>
              <a:rPr lang="en-CA" sz="3200" dirty="0" smtClean="0"/>
              <a:t>.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88717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the Clinic: The Examination Room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853707" cy="393192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When the doctor comes in, you tell the doctor your </a:t>
            </a:r>
            <a:r>
              <a:rPr lang="en-US" sz="3200" dirty="0" smtClean="0">
                <a:solidFill>
                  <a:srgbClr val="0070C0"/>
                </a:solidFill>
              </a:rPr>
              <a:t>symptoms</a:t>
            </a:r>
            <a:r>
              <a:rPr lang="en-US" sz="3200" dirty="0" smtClean="0"/>
              <a:t>. Then the doctor will examine you. The doctor might check your blood pressure or listen to you heart and lungs with a </a:t>
            </a:r>
            <a:r>
              <a:rPr lang="en-US" sz="3200" dirty="0" smtClean="0">
                <a:solidFill>
                  <a:srgbClr val="0070C0"/>
                </a:solidFill>
              </a:rPr>
              <a:t>stethoscope</a:t>
            </a:r>
            <a:r>
              <a:rPr lang="en-US" sz="3200" dirty="0" smtClean="0"/>
              <a:t>. If you have a fever, the doctor might use a </a:t>
            </a:r>
            <a:r>
              <a:rPr lang="en-US" sz="3200" dirty="0" smtClean="0">
                <a:solidFill>
                  <a:srgbClr val="0070C0"/>
                </a:solidFill>
              </a:rPr>
              <a:t>thermometer </a:t>
            </a:r>
            <a:r>
              <a:rPr lang="en-US" sz="3200" dirty="0" smtClean="0"/>
              <a:t>to measure your temperature.</a:t>
            </a:r>
            <a:endParaRPr lang="en-CA" sz="3200" dirty="0"/>
          </a:p>
        </p:txBody>
      </p:sp>
      <p:sp>
        <p:nvSpPr>
          <p:cNvPr id="2050" name="AutoShape 2" descr="http://images.clipart.com/thb/thb8/PH/pub5361-070524/41812395.thb.jpg?100163825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026" name="Picture 2" descr="http://images.clipart.com/thb/thb8/PH/pub5361-070524/41810869.thb.jpg?10016381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7147" y="2014194"/>
            <a:ext cx="2611236" cy="3922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91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Symptoms</a:t>
            </a:r>
            <a:r>
              <a:rPr lang="en-US" sz="3200" dirty="0" smtClean="0"/>
              <a:t> are the </a:t>
            </a:r>
            <a:r>
              <a:rPr lang="en-US" sz="3200" dirty="0" smtClean="0">
                <a:solidFill>
                  <a:srgbClr val="0070C0"/>
                </a:solidFill>
              </a:rPr>
              <a:t>signs that you are sick</a:t>
            </a:r>
            <a:r>
              <a:rPr lang="en-US" sz="3200" dirty="0" smtClean="0"/>
              <a:t>. Symptoms can include a </a:t>
            </a:r>
            <a:r>
              <a:rPr lang="en-US" sz="3200" dirty="0" smtClean="0">
                <a:solidFill>
                  <a:srgbClr val="00B050"/>
                </a:solidFill>
              </a:rPr>
              <a:t>headache</a:t>
            </a:r>
            <a:r>
              <a:rPr lang="en-US" sz="3200" dirty="0" smtClean="0"/>
              <a:t>, a </a:t>
            </a:r>
            <a:r>
              <a:rPr lang="en-US" sz="3200" dirty="0" smtClean="0">
                <a:solidFill>
                  <a:srgbClr val="00B050"/>
                </a:solidFill>
              </a:rPr>
              <a:t>fever</a:t>
            </a:r>
            <a:r>
              <a:rPr lang="en-US" sz="3200" dirty="0" smtClean="0"/>
              <a:t>, a </a:t>
            </a:r>
            <a:r>
              <a:rPr lang="en-US" sz="3200" dirty="0" smtClean="0">
                <a:solidFill>
                  <a:srgbClr val="00B050"/>
                </a:solidFill>
              </a:rPr>
              <a:t>sore throat</a:t>
            </a:r>
            <a:r>
              <a:rPr lang="en-US" sz="3200" dirty="0" smtClean="0"/>
              <a:t>, and a </a:t>
            </a:r>
            <a:r>
              <a:rPr lang="en-US" sz="3200" dirty="0" smtClean="0">
                <a:solidFill>
                  <a:srgbClr val="00B050"/>
                </a:solidFill>
              </a:rPr>
              <a:t>cough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A </a:t>
            </a:r>
            <a:r>
              <a:rPr lang="en-US" sz="3200" dirty="0" smtClean="0">
                <a:solidFill>
                  <a:srgbClr val="0070C0"/>
                </a:solidFill>
              </a:rPr>
              <a:t>stethoscope</a:t>
            </a:r>
            <a:r>
              <a:rPr lang="en-US" sz="3200" dirty="0"/>
              <a:t> </a:t>
            </a:r>
            <a:r>
              <a:rPr lang="en-US" sz="3200" dirty="0" smtClean="0"/>
              <a:t>is </a:t>
            </a:r>
            <a:r>
              <a:rPr lang="en-US" sz="3200" dirty="0" smtClean="0">
                <a:solidFill>
                  <a:srgbClr val="7030A0"/>
                </a:solidFill>
              </a:rPr>
              <a:t>a tool that doctors use to listen to your heart and lungs</a:t>
            </a:r>
            <a:r>
              <a:rPr lang="en-US" sz="3200" dirty="0" smtClean="0"/>
              <a:t>.</a:t>
            </a:r>
          </a:p>
          <a:p>
            <a:endParaRPr lang="en-US" sz="3200" dirty="0" smtClean="0"/>
          </a:p>
          <a:p>
            <a:r>
              <a:rPr lang="en-US" sz="3200" dirty="0"/>
              <a:t>A </a:t>
            </a:r>
            <a:r>
              <a:rPr lang="en-US" sz="3200" dirty="0" smtClean="0">
                <a:solidFill>
                  <a:srgbClr val="0070C0"/>
                </a:solidFill>
              </a:rPr>
              <a:t>thermometer</a:t>
            </a:r>
            <a:r>
              <a:rPr lang="en-US" sz="3200" dirty="0" smtClean="0"/>
              <a:t> </a:t>
            </a:r>
            <a:r>
              <a:rPr lang="en-US" sz="3200" dirty="0"/>
              <a:t>is </a:t>
            </a:r>
            <a:r>
              <a:rPr lang="en-US" sz="3200" dirty="0">
                <a:solidFill>
                  <a:srgbClr val="7030A0"/>
                </a:solidFill>
              </a:rPr>
              <a:t>a tool that </a:t>
            </a:r>
            <a:r>
              <a:rPr lang="en-US" sz="3200" dirty="0" smtClean="0">
                <a:solidFill>
                  <a:srgbClr val="7030A0"/>
                </a:solidFill>
              </a:rPr>
              <a:t>people </a:t>
            </a:r>
            <a:r>
              <a:rPr lang="en-US" sz="3200" dirty="0">
                <a:solidFill>
                  <a:srgbClr val="7030A0"/>
                </a:solidFill>
              </a:rPr>
              <a:t>use to </a:t>
            </a:r>
            <a:r>
              <a:rPr lang="en-US" sz="3200" dirty="0" smtClean="0">
                <a:solidFill>
                  <a:srgbClr val="7030A0"/>
                </a:solidFill>
              </a:rPr>
              <a:t>measure temperature</a:t>
            </a:r>
            <a:r>
              <a:rPr lang="en-US" sz="3200" dirty="0" smtClean="0"/>
              <a:t>. You use a thermometer to see if you have a fever.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1197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the Clinic: Further Tests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853707" cy="393192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Before the doctor can make a </a:t>
            </a:r>
            <a:r>
              <a:rPr lang="en-US" sz="3200" dirty="0" smtClean="0">
                <a:solidFill>
                  <a:srgbClr val="0070C0"/>
                </a:solidFill>
              </a:rPr>
              <a:t>diagnosis</a:t>
            </a:r>
            <a:r>
              <a:rPr lang="en-US" sz="3200" dirty="0" smtClean="0"/>
              <a:t>, the doctor may need to do some tests. You might need an x-ray, </a:t>
            </a:r>
            <a:r>
              <a:rPr lang="en-US" sz="3200" dirty="0" smtClean="0">
                <a:solidFill>
                  <a:srgbClr val="C00000"/>
                </a:solidFill>
              </a:rPr>
              <a:t>in which case </a:t>
            </a:r>
            <a:r>
              <a:rPr lang="en-US" sz="3200" dirty="0" smtClean="0"/>
              <a:t>you will go to a </a:t>
            </a:r>
            <a:r>
              <a:rPr lang="en-US" sz="3200" dirty="0" smtClean="0">
                <a:solidFill>
                  <a:srgbClr val="0070C0"/>
                </a:solidFill>
              </a:rPr>
              <a:t>radiolog</a:t>
            </a:r>
            <a:r>
              <a:rPr lang="en-US" sz="3200" dirty="0" smtClean="0">
                <a:solidFill>
                  <a:srgbClr val="002060"/>
                </a:solidFill>
              </a:rPr>
              <a:t>ist</a:t>
            </a:r>
            <a:r>
              <a:rPr lang="en-US" sz="3200" dirty="0" smtClean="0"/>
              <a:t>. You may need a blood test, </a:t>
            </a:r>
            <a:r>
              <a:rPr lang="en-US" sz="3200" dirty="0" smtClean="0">
                <a:solidFill>
                  <a:srgbClr val="C00000"/>
                </a:solidFill>
              </a:rPr>
              <a:t>in which case </a:t>
            </a:r>
            <a:r>
              <a:rPr lang="en-US" sz="3200" dirty="0" smtClean="0"/>
              <a:t>a nurse will use a needle to draw some blood. You may need a </a:t>
            </a:r>
            <a:r>
              <a:rPr lang="en-US" sz="3200" dirty="0" smtClean="0">
                <a:solidFill>
                  <a:srgbClr val="0070C0"/>
                </a:solidFill>
              </a:rPr>
              <a:t>urine</a:t>
            </a:r>
            <a:r>
              <a:rPr lang="en-US" sz="3200" dirty="0" smtClean="0"/>
              <a:t> test, </a:t>
            </a:r>
            <a:r>
              <a:rPr lang="en-US" sz="3200" dirty="0" smtClean="0">
                <a:solidFill>
                  <a:srgbClr val="C00000"/>
                </a:solidFill>
              </a:rPr>
              <a:t>in which case </a:t>
            </a:r>
            <a:r>
              <a:rPr lang="en-US" sz="3200" dirty="0" smtClean="0"/>
              <a:t>you will have to pee in a cup.</a:t>
            </a:r>
            <a:endParaRPr lang="en-CA" sz="3200" dirty="0"/>
          </a:p>
        </p:txBody>
      </p:sp>
      <p:sp>
        <p:nvSpPr>
          <p:cNvPr id="2050" name="AutoShape 2" descr="http://images.clipart.com/thb/thb8/PH/pub5361-070524/41812395.thb.jpg?100163825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4" name="Picture 2" descr="http://images.clipart.com/thb/thb14/PH/images/39168812.thb.jpg?10016345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241" y="1580880"/>
            <a:ext cx="2755050" cy="4138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991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If a doctor </a:t>
            </a:r>
            <a:r>
              <a:rPr lang="en-US" sz="3200" dirty="0" smtClean="0">
                <a:solidFill>
                  <a:srgbClr val="0070C0"/>
                </a:solidFill>
              </a:rPr>
              <a:t>makes a diagnosis </a:t>
            </a:r>
            <a:r>
              <a:rPr lang="en-US" sz="3200" dirty="0" smtClean="0"/>
              <a:t>that means the doctor </a:t>
            </a:r>
            <a:r>
              <a:rPr lang="en-US" sz="3200" dirty="0" smtClean="0">
                <a:solidFill>
                  <a:srgbClr val="7030A0"/>
                </a:solidFill>
              </a:rPr>
              <a:t>tells you what your illness is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A </a:t>
            </a:r>
            <a:r>
              <a:rPr lang="en-US" sz="3200" dirty="0" smtClean="0">
                <a:solidFill>
                  <a:srgbClr val="0070C0"/>
                </a:solidFill>
              </a:rPr>
              <a:t>radiologist</a:t>
            </a:r>
            <a:r>
              <a:rPr lang="en-US" sz="3200" dirty="0" smtClean="0"/>
              <a:t> is </a:t>
            </a:r>
            <a:r>
              <a:rPr lang="en-US" sz="3200" dirty="0" smtClean="0">
                <a:solidFill>
                  <a:srgbClr val="7030A0"/>
                </a:solidFill>
              </a:rPr>
              <a:t>a doctor that takes x-rays</a:t>
            </a:r>
            <a:r>
              <a:rPr lang="en-US" sz="3200" dirty="0" smtClean="0"/>
              <a:t>.</a:t>
            </a:r>
          </a:p>
          <a:p>
            <a:endParaRPr lang="en-US" sz="3200" dirty="0" smtClean="0"/>
          </a:p>
          <a:p>
            <a:r>
              <a:rPr lang="en-US" sz="3200" dirty="0" smtClean="0">
                <a:solidFill>
                  <a:srgbClr val="0070C0"/>
                </a:solidFill>
              </a:rPr>
              <a:t>Urine</a:t>
            </a:r>
            <a:r>
              <a:rPr lang="en-US" sz="3200" dirty="0" smtClean="0"/>
              <a:t> is the medical term for </a:t>
            </a:r>
            <a:r>
              <a:rPr lang="en-US" sz="3200" dirty="0" smtClean="0">
                <a:solidFill>
                  <a:srgbClr val="7030A0"/>
                </a:solidFill>
              </a:rPr>
              <a:t>pee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320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the Clinic: The Diagnosis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853707" cy="39319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After you get the test results back, the doctor will make a diagnosis and begin </a:t>
            </a:r>
            <a:r>
              <a:rPr lang="en-US" sz="3200" dirty="0" smtClean="0">
                <a:solidFill>
                  <a:srgbClr val="0070C0"/>
                </a:solidFill>
              </a:rPr>
              <a:t>treatment</a:t>
            </a:r>
            <a:r>
              <a:rPr lang="en-US" sz="3200" dirty="0" smtClean="0"/>
              <a:t>. If it is a really serious illness, the doctor may send you to a </a:t>
            </a:r>
            <a:r>
              <a:rPr lang="en-US" sz="3200" dirty="0" smtClean="0">
                <a:solidFill>
                  <a:srgbClr val="0070C0"/>
                </a:solidFill>
              </a:rPr>
              <a:t>special</a:t>
            </a:r>
            <a:r>
              <a:rPr lang="en-US" sz="3200" dirty="0" smtClean="0">
                <a:solidFill>
                  <a:srgbClr val="002060"/>
                </a:solidFill>
              </a:rPr>
              <a:t>ist</a:t>
            </a:r>
            <a:r>
              <a:rPr lang="en-US" sz="3200" dirty="0" smtClean="0">
                <a:solidFill>
                  <a:srgbClr val="0070C0"/>
                </a:solidFill>
              </a:rPr>
              <a:t>. </a:t>
            </a:r>
            <a:r>
              <a:rPr lang="en-US" sz="3200" dirty="0" smtClean="0"/>
              <a:t>If it is not so serious the doctor might just </a:t>
            </a:r>
            <a:r>
              <a:rPr lang="en-US" sz="3200" dirty="0" smtClean="0">
                <a:solidFill>
                  <a:srgbClr val="0070C0"/>
                </a:solidFill>
              </a:rPr>
              <a:t>prescribe</a:t>
            </a:r>
            <a:r>
              <a:rPr lang="en-US" sz="3200" dirty="0" smtClean="0"/>
              <a:t> some medicine and send you home.</a:t>
            </a:r>
            <a:endParaRPr lang="en-CA" sz="3200" dirty="0"/>
          </a:p>
        </p:txBody>
      </p:sp>
      <p:sp>
        <p:nvSpPr>
          <p:cNvPr id="2050" name="AutoShape 2" descr="http://images.clipart.com/thb/thb8/PH/pub5361-070524/41812395.thb.jpg?100163825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4" name="Picture 2" descr="http://images.clipart.com/thb/thb8/PH/pub5361-070524/41812353.thb.jpg?100163825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988" y="2238128"/>
            <a:ext cx="4202269" cy="2797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16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The </a:t>
            </a:r>
            <a:r>
              <a:rPr lang="en-US" sz="3200" dirty="0" smtClean="0">
                <a:solidFill>
                  <a:srgbClr val="0070C0"/>
                </a:solidFill>
              </a:rPr>
              <a:t>treatment </a:t>
            </a:r>
            <a:r>
              <a:rPr lang="en-US" sz="3200" dirty="0" smtClean="0"/>
              <a:t>is the </a:t>
            </a:r>
            <a:r>
              <a:rPr lang="en-US" sz="3200" dirty="0" smtClean="0">
                <a:solidFill>
                  <a:srgbClr val="7030A0"/>
                </a:solidFill>
              </a:rPr>
              <a:t>way or plan to cure your illness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A </a:t>
            </a:r>
            <a:r>
              <a:rPr lang="en-US" sz="3200" dirty="0" smtClean="0">
                <a:solidFill>
                  <a:srgbClr val="0070C0"/>
                </a:solidFill>
              </a:rPr>
              <a:t>specialist</a:t>
            </a:r>
            <a:r>
              <a:rPr lang="en-US" sz="3200" dirty="0" smtClean="0"/>
              <a:t> is </a:t>
            </a:r>
            <a:r>
              <a:rPr lang="en-US" sz="3200" dirty="0" smtClean="0">
                <a:solidFill>
                  <a:srgbClr val="7030A0"/>
                </a:solidFill>
              </a:rPr>
              <a:t>a doctor who only treats one kind of disease</a:t>
            </a:r>
            <a:r>
              <a:rPr lang="en-US" sz="3200" dirty="0" smtClean="0"/>
              <a:t>. Specialists know a lot about that particular disease.</a:t>
            </a:r>
          </a:p>
          <a:p>
            <a:endParaRPr lang="en-US" sz="3200" dirty="0" smtClean="0"/>
          </a:p>
          <a:p>
            <a:r>
              <a:rPr lang="en-US" sz="3200" dirty="0" smtClean="0"/>
              <a:t>If a doctor </a:t>
            </a:r>
            <a:r>
              <a:rPr lang="en-US" sz="3200" dirty="0" smtClean="0">
                <a:solidFill>
                  <a:srgbClr val="0070C0"/>
                </a:solidFill>
              </a:rPr>
              <a:t>prescribes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some medicine </a:t>
            </a:r>
            <a:r>
              <a:rPr lang="en-US" sz="3200" dirty="0" smtClean="0"/>
              <a:t>that means she or he </a:t>
            </a:r>
            <a:r>
              <a:rPr lang="en-US" sz="3200" dirty="0" smtClean="0">
                <a:solidFill>
                  <a:srgbClr val="7030A0"/>
                </a:solidFill>
              </a:rPr>
              <a:t>writes a note saying which medicine you need</a:t>
            </a:r>
            <a:r>
              <a:rPr lang="en-US" sz="3200" dirty="0" smtClean="0"/>
              <a:t>. Often, you can’t buy medicine without a prescription.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58931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Feeling Sick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634766" cy="39319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If you are feeling </a:t>
            </a:r>
            <a:r>
              <a:rPr lang="en-US" sz="3200" dirty="0" smtClean="0">
                <a:solidFill>
                  <a:srgbClr val="0070C0"/>
                </a:solidFill>
              </a:rPr>
              <a:t>under the weather</a:t>
            </a:r>
            <a:r>
              <a:rPr lang="en-US" sz="3200" dirty="0" smtClean="0"/>
              <a:t>, you should stay home and get some rest. Many people go to work even though they are sick. They worry that the boss will be angry if they </a:t>
            </a:r>
            <a:r>
              <a:rPr lang="en-US" sz="3200" dirty="0" smtClean="0">
                <a:solidFill>
                  <a:srgbClr val="0070C0"/>
                </a:solidFill>
              </a:rPr>
              <a:t>take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a day </a:t>
            </a:r>
            <a:r>
              <a:rPr lang="en-US" sz="3200" dirty="0" smtClean="0">
                <a:solidFill>
                  <a:srgbClr val="0070C0"/>
                </a:solidFill>
              </a:rPr>
              <a:t>off</a:t>
            </a:r>
            <a:r>
              <a:rPr lang="en-US" sz="3200" dirty="0" smtClean="0"/>
              <a:t> work. </a:t>
            </a:r>
            <a:endParaRPr lang="en-CA" sz="3200" dirty="0"/>
          </a:p>
        </p:txBody>
      </p:sp>
      <p:pic>
        <p:nvPicPr>
          <p:cNvPr id="1026" name="Picture 2" descr="http://images.clipart.com/thb/thb17/58/yZNHV0xKP3Yj1CQ/109614059.thb.jpg?mature_woman_sick_at_work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5175" y="1289757"/>
            <a:ext cx="3008106" cy="4518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2552609" y="17895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59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 the Pharmacy: Filling Your Prescription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853707" cy="39319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If the doctor writes you a prescription,</a:t>
            </a:r>
            <a:r>
              <a:rPr lang="en-CA" sz="3200" dirty="0"/>
              <a:t> </a:t>
            </a:r>
            <a:r>
              <a:rPr lang="en-CA" sz="3200" dirty="0" smtClean="0"/>
              <a:t>you will need to go to a </a:t>
            </a:r>
            <a:r>
              <a:rPr lang="en-CA" sz="3200" dirty="0" smtClean="0">
                <a:solidFill>
                  <a:srgbClr val="0070C0"/>
                </a:solidFill>
              </a:rPr>
              <a:t>pharmacy</a:t>
            </a:r>
            <a:r>
              <a:rPr lang="en-CA" sz="3200" dirty="0" smtClean="0"/>
              <a:t> to </a:t>
            </a:r>
            <a:r>
              <a:rPr lang="en-CA" sz="3200" dirty="0" smtClean="0">
                <a:solidFill>
                  <a:srgbClr val="0070C0"/>
                </a:solidFill>
              </a:rPr>
              <a:t>get your prescription filled</a:t>
            </a:r>
            <a:r>
              <a:rPr lang="en-CA" sz="3200" dirty="0" smtClean="0"/>
              <a:t>. The </a:t>
            </a:r>
            <a:r>
              <a:rPr lang="en-CA" sz="3200" dirty="0" smtClean="0">
                <a:solidFill>
                  <a:srgbClr val="0070C0"/>
                </a:solidFill>
              </a:rPr>
              <a:t>pharmac</a:t>
            </a:r>
            <a:r>
              <a:rPr lang="en-CA" sz="3200" dirty="0" smtClean="0">
                <a:solidFill>
                  <a:srgbClr val="002060"/>
                </a:solidFill>
              </a:rPr>
              <a:t>ist</a:t>
            </a:r>
            <a:r>
              <a:rPr lang="en-CA" sz="3200" dirty="0" smtClean="0"/>
              <a:t> will explain how to take the medicine and any potential </a:t>
            </a:r>
            <a:r>
              <a:rPr lang="en-CA" sz="3200" dirty="0" smtClean="0">
                <a:solidFill>
                  <a:srgbClr val="0070C0"/>
                </a:solidFill>
              </a:rPr>
              <a:t>side effects</a:t>
            </a:r>
            <a:r>
              <a:rPr lang="en-CA" sz="3200" dirty="0" smtClean="0"/>
              <a:t>.</a:t>
            </a:r>
            <a:endParaRPr lang="en-US" sz="3200" dirty="0" smtClean="0"/>
          </a:p>
        </p:txBody>
      </p:sp>
      <p:sp>
        <p:nvSpPr>
          <p:cNvPr id="2050" name="AutoShape 2" descr="http://images.clipart.com/thb/thb8/PH/pub5361-070524/41812395.thb.jpg?100163825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4100" name="Picture 4" descr="http://images.clipart.com/thb/thb8/PH/jh5298_20040518e/jh5298_20040518e/16357531.thb.jpg?5298_040526_15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5175" y="2103120"/>
            <a:ext cx="3333750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61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A </a:t>
            </a:r>
            <a:r>
              <a:rPr lang="en-US" sz="3200" dirty="0" smtClean="0">
                <a:solidFill>
                  <a:srgbClr val="0070C0"/>
                </a:solidFill>
              </a:rPr>
              <a:t>pharmacy</a:t>
            </a:r>
            <a:r>
              <a:rPr lang="en-US" sz="3200" dirty="0" smtClean="0"/>
              <a:t> is </a:t>
            </a:r>
            <a:r>
              <a:rPr lang="en-US" sz="3200" dirty="0" smtClean="0">
                <a:solidFill>
                  <a:srgbClr val="7030A0"/>
                </a:solidFill>
              </a:rPr>
              <a:t>a place where people buy medicine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A </a:t>
            </a:r>
            <a:r>
              <a:rPr lang="en-US" sz="3200" dirty="0" smtClean="0">
                <a:solidFill>
                  <a:srgbClr val="0070C0"/>
                </a:solidFill>
              </a:rPr>
              <a:t>pharmacist</a:t>
            </a:r>
            <a:r>
              <a:rPr lang="en-US" sz="3200" dirty="0" smtClean="0"/>
              <a:t> is </a:t>
            </a:r>
            <a:r>
              <a:rPr lang="en-US" sz="3200" dirty="0" smtClean="0">
                <a:solidFill>
                  <a:srgbClr val="7030A0"/>
                </a:solidFill>
              </a:rPr>
              <a:t>a person who prepares and sells medicine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If you </a:t>
            </a:r>
            <a:r>
              <a:rPr lang="en-US" sz="3200" dirty="0" smtClean="0">
                <a:solidFill>
                  <a:srgbClr val="0070C0"/>
                </a:solidFill>
              </a:rPr>
              <a:t>get a prescription filled </a:t>
            </a:r>
            <a:r>
              <a:rPr lang="en-US" sz="3200" dirty="0" smtClean="0"/>
              <a:t>that means </a:t>
            </a:r>
            <a:r>
              <a:rPr lang="en-US" sz="3200" dirty="0" smtClean="0">
                <a:solidFill>
                  <a:srgbClr val="7030A0"/>
                </a:solidFill>
              </a:rPr>
              <a:t>the pharmacist gives you the medicine on your prescription</a:t>
            </a:r>
            <a:r>
              <a:rPr lang="en-US" sz="3200" dirty="0" smtClean="0"/>
              <a:t>. </a:t>
            </a:r>
          </a:p>
          <a:p>
            <a:endParaRPr lang="en-US" sz="3200" dirty="0" smtClean="0"/>
          </a:p>
          <a:p>
            <a:r>
              <a:rPr lang="en-US" sz="3200" dirty="0" smtClean="0">
                <a:solidFill>
                  <a:srgbClr val="0070C0"/>
                </a:solidFill>
              </a:rPr>
              <a:t>Side effects </a:t>
            </a:r>
            <a:r>
              <a:rPr lang="en-US" sz="3200" dirty="0" smtClean="0"/>
              <a:t>are </a:t>
            </a:r>
            <a:r>
              <a:rPr lang="en-US" sz="3200" dirty="0" smtClean="0">
                <a:solidFill>
                  <a:srgbClr val="7030A0"/>
                </a:solidFill>
              </a:rPr>
              <a:t>unwanted effects that medicine may have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Home: Making a Recovery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853707" cy="39319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After you pick up your medicine you can go home and get some rest. You should take your medicine </a:t>
            </a:r>
            <a:r>
              <a:rPr lang="en-US" sz="3200" dirty="0" smtClean="0">
                <a:solidFill>
                  <a:srgbClr val="0070C0"/>
                </a:solidFill>
              </a:rPr>
              <a:t>as directed </a:t>
            </a:r>
            <a:r>
              <a:rPr lang="en-US" sz="3200" dirty="0" smtClean="0"/>
              <a:t>and drink plenty of </a:t>
            </a:r>
            <a:r>
              <a:rPr lang="en-US" sz="3200" dirty="0" smtClean="0">
                <a:solidFill>
                  <a:srgbClr val="0070C0"/>
                </a:solidFill>
              </a:rPr>
              <a:t>fluids</a:t>
            </a:r>
            <a:r>
              <a:rPr lang="en-US" sz="3200" dirty="0" smtClean="0"/>
              <a:t>. You will be feeling better and back on your feet </a:t>
            </a:r>
            <a:r>
              <a:rPr lang="en-US" sz="3200" dirty="0" smtClean="0">
                <a:solidFill>
                  <a:srgbClr val="0070C0"/>
                </a:solidFill>
              </a:rPr>
              <a:t>in no time</a:t>
            </a:r>
            <a:r>
              <a:rPr lang="en-US" sz="3200" dirty="0" smtClean="0"/>
              <a:t>.</a:t>
            </a:r>
          </a:p>
        </p:txBody>
      </p:sp>
      <p:sp>
        <p:nvSpPr>
          <p:cNvPr id="2050" name="AutoShape 2" descr="http://images.clipart.com/thb/thb8/PH/pub5361-070524/41812395.thb.jpg?1001638256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3074" name="Picture 2" descr="http://images.clipart.com/thb/thb8/PH/tl5365_20060207d/tl5365_20060207d/31966972.thb.jpg?5365_060208_7556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119" y="1786944"/>
            <a:ext cx="2219325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9525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If you take medicine </a:t>
            </a:r>
            <a:r>
              <a:rPr lang="en-US" sz="3200" dirty="0" smtClean="0">
                <a:solidFill>
                  <a:srgbClr val="0070C0"/>
                </a:solidFill>
              </a:rPr>
              <a:t>as directed </a:t>
            </a:r>
            <a:r>
              <a:rPr lang="en-US" sz="3200" dirty="0" smtClean="0"/>
              <a:t>that means you </a:t>
            </a:r>
            <a:r>
              <a:rPr lang="en-US" sz="3200" dirty="0" smtClean="0">
                <a:solidFill>
                  <a:srgbClr val="7030A0"/>
                </a:solidFill>
              </a:rPr>
              <a:t>follow the instructions</a:t>
            </a:r>
            <a:r>
              <a:rPr lang="en-US" sz="3200" dirty="0" smtClean="0"/>
              <a:t>. For example: </a:t>
            </a:r>
            <a:r>
              <a:rPr lang="en-US" sz="3200" i="1" dirty="0" smtClean="0"/>
              <a:t>Take three times daily after meals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>
                <a:solidFill>
                  <a:srgbClr val="0070C0"/>
                </a:solidFill>
              </a:rPr>
              <a:t>Fluids</a:t>
            </a:r>
            <a:r>
              <a:rPr lang="en-US" sz="3200" dirty="0" smtClean="0"/>
              <a:t> are </a:t>
            </a:r>
            <a:r>
              <a:rPr lang="en-US" sz="3200" dirty="0" smtClean="0">
                <a:solidFill>
                  <a:srgbClr val="7030A0"/>
                </a:solidFill>
              </a:rPr>
              <a:t>liquids</a:t>
            </a:r>
            <a:r>
              <a:rPr lang="en-US" sz="3200" dirty="0" smtClean="0"/>
              <a:t> such as water, juice, and tea.</a:t>
            </a:r>
          </a:p>
          <a:p>
            <a:endParaRPr lang="en-US" sz="3200" dirty="0"/>
          </a:p>
          <a:p>
            <a:r>
              <a:rPr lang="en-US" sz="3200" dirty="0" smtClean="0">
                <a:solidFill>
                  <a:srgbClr val="0070C0"/>
                </a:solidFill>
              </a:rPr>
              <a:t>In no time </a:t>
            </a:r>
            <a:r>
              <a:rPr lang="en-US" sz="3200" dirty="0" smtClean="0"/>
              <a:t>is another way to say </a:t>
            </a:r>
            <a:r>
              <a:rPr lang="en-US" sz="3200" dirty="0" smtClean="0">
                <a:solidFill>
                  <a:srgbClr val="7030A0"/>
                </a:solidFill>
              </a:rPr>
              <a:t>soon</a:t>
            </a:r>
            <a:r>
              <a:rPr lang="en-US" sz="3200" dirty="0" smtClean="0"/>
              <a:t>. 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80835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If you are </a:t>
            </a:r>
            <a:r>
              <a:rPr lang="en-US" sz="3200" dirty="0" smtClean="0">
                <a:solidFill>
                  <a:srgbClr val="0070C0"/>
                </a:solidFill>
              </a:rPr>
              <a:t>feeling under the weather </a:t>
            </a:r>
            <a:r>
              <a:rPr lang="en-US" sz="3200" dirty="0" smtClean="0"/>
              <a:t>that means you </a:t>
            </a:r>
            <a:r>
              <a:rPr lang="en-US" sz="3200" dirty="0" smtClean="0">
                <a:solidFill>
                  <a:srgbClr val="7030A0"/>
                </a:solidFill>
              </a:rPr>
              <a:t>feel sick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If you </a:t>
            </a:r>
            <a:r>
              <a:rPr lang="en-US" sz="3200" dirty="0" smtClean="0">
                <a:solidFill>
                  <a:srgbClr val="0070C0"/>
                </a:solidFill>
              </a:rPr>
              <a:t>take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B050"/>
                </a:solidFill>
              </a:rPr>
              <a:t>time</a:t>
            </a:r>
            <a:r>
              <a:rPr lang="en-US" sz="3200" dirty="0" smtClean="0">
                <a:solidFill>
                  <a:srgbClr val="0070C0"/>
                </a:solidFill>
              </a:rPr>
              <a:t> off </a:t>
            </a:r>
            <a:r>
              <a:rPr lang="en-US" sz="3200" dirty="0" smtClean="0"/>
              <a:t>of work that means you </a:t>
            </a:r>
            <a:r>
              <a:rPr lang="en-US" sz="3200" dirty="0" smtClean="0">
                <a:solidFill>
                  <a:srgbClr val="7030A0"/>
                </a:solidFill>
              </a:rPr>
              <a:t>don’t go to work </a:t>
            </a:r>
            <a:r>
              <a:rPr lang="en-US" sz="3200" dirty="0" smtClean="0"/>
              <a:t>for a period of time. People take time off when they go on vacation or when they are sick. 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950656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in Sick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969617" cy="39319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Going to work when you have the flu is a bad idea. It will take longer for you to </a:t>
            </a:r>
            <a:r>
              <a:rPr lang="en-US" sz="3200" dirty="0" smtClean="0">
                <a:solidFill>
                  <a:srgbClr val="0070C0"/>
                </a:solidFill>
              </a:rPr>
              <a:t>get better</a:t>
            </a:r>
            <a:r>
              <a:rPr lang="en-US" sz="3200" dirty="0" smtClean="0"/>
              <a:t> and your illness might even </a:t>
            </a:r>
            <a:r>
              <a:rPr lang="en-US" sz="3200" dirty="0" smtClean="0">
                <a:solidFill>
                  <a:srgbClr val="0070C0"/>
                </a:solidFill>
              </a:rPr>
              <a:t>get worse</a:t>
            </a:r>
            <a:r>
              <a:rPr lang="en-US" sz="3200" dirty="0" smtClean="0"/>
              <a:t>. Also, you will </a:t>
            </a:r>
            <a:r>
              <a:rPr lang="en-US" sz="3200" dirty="0" smtClean="0">
                <a:solidFill>
                  <a:srgbClr val="0070C0"/>
                </a:solidFill>
              </a:rPr>
              <a:t>spread your illness </a:t>
            </a:r>
            <a:r>
              <a:rPr lang="en-US" sz="3200" dirty="0" smtClean="0"/>
              <a:t>to coworkers. So if you have the flu, </a:t>
            </a:r>
            <a:r>
              <a:rPr lang="en-US" sz="3200" dirty="0" smtClean="0">
                <a:solidFill>
                  <a:srgbClr val="0070C0"/>
                </a:solidFill>
              </a:rPr>
              <a:t>call in sick </a:t>
            </a:r>
            <a:r>
              <a:rPr lang="en-US" sz="3200" dirty="0" smtClean="0"/>
              <a:t>and stay at home. </a:t>
            </a:r>
            <a:endParaRPr lang="en-CA" sz="3200" dirty="0"/>
          </a:p>
        </p:txBody>
      </p:sp>
      <p:pic>
        <p:nvPicPr>
          <p:cNvPr id="2050" name="Picture 2" descr="http://images.clipart.com/thb/thb9/PH/images/45376002.thb.jpg?100164305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240" y="1555123"/>
            <a:ext cx="2668549" cy="400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350514" y="71879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79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02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 smtClean="0"/>
              <a:t>If you are </a:t>
            </a:r>
            <a:r>
              <a:rPr lang="en-US" sz="3200" dirty="0" smtClean="0">
                <a:solidFill>
                  <a:srgbClr val="0070C0"/>
                </a:solidFill>
              </a:rPr>
              <a:t>feeling better </a:t>
            </a:r>
            <a:r>
              <a:rPr lang="en-US" sz="3200" dirty="0" smtClean="0"/>
              <a:t>that means you </a:t>
            </a:r>
            <a:r>
              <a:rPr lang="en-US" sz="3200" dirty="0" smtClean="0">
                <a:solidFill>
                  <a:srgbClr val="7030A0"/>
                </a:solidFill>
              </a:rPr>
              <a:t>are not sick anymore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If a </a:t>
            </a:r>
            <a:r>
              <a:rPr lang="en-US" sz="3200" dirty="0" smtClean="0">
                <a:solidFill>
                  <a:srgbClr val="00B050"/>
                </a:solidFill>
              </a:rPr>
              <a:t>disease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rgbClr val="0070C0"/>
                </a:solidFill>
              </a:rPr>
              <a:t>spreads</a:t>
            </a:r>
            <a:r>
              <a:rPr lang="en-US" sz="3200" dirty="0" smtClean="0"/>
              <a:t> that means it </a:t>
            </a:r>
            <a:r>
              <a:rPr lang="en-US" sz="3200" dirty="0" smtClean="0">
                <a:solidFill>
                  <a:srgbClr val="7030A0"/>
                </a:solidFill>
              </a:rPr>
              <a:t>goes from person to person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If you </a:t>
            </a:r>
            <a:r>
              <a:rPr lang="en-US" sz="3200" dirty="0" smtClean="0">
                <a:solidFill>
                  <a:srgbClr val="0070C0"/>
                </a:solidFill>
              </a:rPr>
              <a:t>call in sick </a:t>
            </a:r>
            <a:r>
              <a:rPr lang="en-US" sz="3200" dirty="0" smtClean="0"/>
              <a:t>that means you </a:t>
            </a:r>
            <a:r>
              <a:rPr lang="en-US" sz="3200" dirty="0" smtClean="0">
                <a:solidFill>
                  <a:srgbClr val="7030A0"/>
                </a:solidFill>
              </a:rPr>
              <a:t>telephone</a:t>
            </a:r>
            <a:r>
              <a:rPr lang="en-US" sz="3200" dirty="0" smtClean="0"/>
              <a:t> your work </a:t>
            </a:r>
            <a:r>
              <a:rPr lang="en-US" sz="3200" dirty="0" smtClean="0">
                <a:solidFill>
                  <a:srgbClr val="7030A0"/>
                </a:solidFill>
              </a:rPr>
              <a:t>to say you are sick and will stay at home</a:t>
            </a:r>
            <a:r>
              <a:rPr lang="en-US" sz="3200" dirty="0" smtClean="0"/>
              <a:t>. 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88717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Serious Illness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853707" cy="39319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If you have a </a:t>
            </a:r>
            <a:r>
              <a:rPr lang="en-US" sz="3200" dirty="0" smtClean="0">
                <a:solidFill>
                  <a:srgbClr val="0070C0"/>
                </a:solidFill>
              </a:rPr>
              <a:t>minor </a:t>
            </a:r>
            <a:r>
              <a:rPr lang="en-US" sz="3200" dirty="0" smtClean="0"/>
              <a:t>illness such as a sore throat, you can probably just stay at home and get some rest. However, if you have a </a:t>
            </a:r>
            <a:r>
              <a:rPr lang="en-US" sz="3200" dirty="0" smtClean="0">
                <a:solidFill>
                  <a:srgbClr val="0070C0"/>
                </a:solidFill>
              </a:rPr>
              <a:t>serious</a:t>
            </a:r>
            <a:r>
              <a:rPr lang="en-US" sz="3200" dirty="0" smtClean="0"/>
              <a:t> illness, you should see a doctor as soon as possible. </a:t>
            </a:r>
            <a:endParaRPr lang="en-CA" sz="3200" dirty="0"/>
          </a:p>
        </p:txBody>
      </p:sp>
      <p:pic>
        <p:nvPicPr>
          <p:cNvPr id="4098" name="Picture 2" descr="http://images.clipart.com/thb/thb17/58/yZNHV0xKP3Yj1CQ/109612068.thb.jpg?young_girl_being_tested_for_fe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8207" y="2103120"/>
            <a:ext cx="3333750" cy="2533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36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70C0"/>
                </a:solidFill>
              </a:rPr>
              <a:t>Minor</a:t>
            </a:r>
            <a:r>
              <a:rPr lang="en-US" sz="3200" dirty="0" smtClean="0"/>
              <a:t> is the opposite of </a:t>
            </a:r>
            <a:r>
              <a:rPr lang="en-US" sz="3200" dirty="0" smtClean="0">
                <a:solidFill>
                  <a:srgbClr val="0070C0"/>
                </a:solidFill>
              </a:rPr>
              <a:t>serious</a:t>
            </a:r>
            <a:r>
              <a:rPr lang="en-US" sz="3200" dirty="0" smtClean="0"/>
              <a:t>. </a:t>
            </a:r>
          </a:p>
          <a:p>
            <a:endParaRPr lang="en-US" sz="3200" dirty="0"/>
          </a:p>
          <a:p>
            <a:r>
              <a:rPr lang="en-US" sz="3200" dirty="0" smtClean="0"/>
              <a:t>We use minor and serious to talk about </a:t>
            </a:r>
            <a:r>
              <a:rPr lang="en-US" sz="3200" dirty="0" smtClean="0">
                <a:solidFill>
                  <a:srgbClr val="7030A0"/>
                </a:solidFill>
              </a:rPr>
              <a:t>how bad </a:t>
            </a:r>
            <a:r>
              <a:rPr lang="en-US" sz="3200" dirty="0" smtClean="0"/>
              <a:t>an illness is.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4708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an Appointment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6853707" cy="393192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Before you visit your doctor’s clinic, you have to </a:t>
            </a:r>
            <a:r>
              <a:rPr lang="en-US" sz="3200" dirty="0" smtClean="0">
                <a:solidFill>
                  <a:srgbClr val="0070C0"/>
                </a:solidFill>
              </a:rPr>
              <a:t>make an appointment</a:t>
            </a:r>
            <a:r>
              <a:rPr lang="en-US" sz="3200" dirty="0" smtClean="0"/>
              <a:t>. You need to call the clinic and talk to the </a:t>
            </a:r>
            <a:r>
              <a:rPr lang="en-US" sz="3200" dirty="0" smtClean="0">
                <a:solidFill>
                  <a:srgbClr val="0070C0"/>
                </a:solidFill>
              </a:rPr>
              <a:t>receptionist</a:t>
            </a:r>
            <a:r>
              <a:rPr lang="en-US" sz="3200" dirty="0" smtClean="0"/>
              <a:t>. The receptionist will schedule an appointment for you and tell you what time the appointment is. </a:t>
            </a:r>
            <a:endParaRPr lang="en-CA" sz="3200" dirty="0"/>
          </a:p>
        </p:txBody>
      </p:sp>
      <p:pic>
        <p:nvPicPr>
          <p:cNvPr id="3074" name="Picture 2" descr="http://images.clipart.com/thb/thb11/PH/5344_2005030011/9/24236394.thb.jpg?000801_0246_0005_t__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8054" y="2014194"/>
            <a:ext cx="33337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813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If you </a:t>
            </a:r>
            <a:r>
              <a:rPr lang="en-US" sz="3200" dirty="0" smtClean="0">
                <a:solidFill>
                  <a:srgbClr val="0070C0"/>
                </a:solidFill>
              </a:rPr>
              <a:t>make an appointment </a:t>
            </a:r>
            <a:r>
              <a:rPr lang="en-US" sz="3200" dirty="0" smtClean="0"/>
              <a:t>that means you </a:t>
            </a:r>
            <a:r>
              <a:rPr lang="en-US" sz="3200" dirty="0" smtClean="0">
                <a:solidFill>
                  <a:srgbClr val="7030A0"/>
                </a:solidFill>
              </a:rPr>
              <a:t>schedule a time to see someone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A </a:t>
            </a:r>
            <a:r>
              <a:rPr lang="en-US" sz="3200" dirty="0" smtClean="0">
                <a:solidFill>
                  <a:srgbClr val="0070C0"/>
                </a:solidFill>
              </a:rPr>
              <a:t>receptionist</a:t>
            </a:r>
            <a:r>
              <a:rPr lang="en-US" sz="3200" dirty="0" smtClean="0"/>
              <a:t> is a person who </a:t>
            </a:r>
            <a:r>
              <a:rPr lang="en-US" sz="3200" dirty="0" smtClean="0">
                <a:solidFill>
                  <a:srgbClr val="7030A0"/>
                </a:solidFill>
              </a:rPr>
              <a:t>sits at a front desk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7030A0"/>
                </a:solidFill>
              </a:rPr>
              <a:t>answers the phone</a:t>
            </a:r>
            <a:r>
              <a:rPr lang="en-US" sz="3200" dirty="0" smtClean="0"/>
              <a:t>, </a:t>
            </a:r>
            <a:r>
              <a:rPr lang="en-US" sz="3200" dirty="0" smtClean="0">
                <a:solidFill>
                  <a:srgbClr val="7030A0"/>
                </a:solidFill>
              </a:rPr>
              <a:t>schedules appointments</a:t>
            </a:r>
            <a:r>
              <a:rPr lang="en-US" sz="3200" dirty="0" smtClean="0"/>
              <a:t>, and </a:t>
            </a:r>
            <a:r>
              <a:rPr lang="en-US" sz="3200" dirty="0" smtClean="0">
                <a:solidFill>
                  <a:srgbClr val="7030A0"/>
                </a:solidFill>
              </a:rPr>
              <a:t>greets clients</a:t>
            </a:r>
            <a:r>
              <a:rPr lang="en-US" sz="3200" dirty="0" smtClean="0"/>
              <a:t>.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88717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2004</TotalTime>
  <Words>1111</Words>
  <Application>Microsoft Office PowerPoint</Application>
  <PresentationFormat>Widescreen</PresentationFormat>
  <Paragraphs>84</Paragraphs>
  <Slides>23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Garamond</vt:lpstr>
      <vt:lpstr>Savon</vt:lpstr>
      <vt:lpstr>A Visit to the Doctor’s</vt:lpstr>
      <vt:lpstr>Feeling Sick</vt:lpstr>
      <vt:lpstr>Vocab:</vt:lpstr>
      <vt:lpstr>Calling in Sick</vt:lpstr>
      <vt:lpstr>Vocab:</vt:lpstr>
      <vt:lpstr>Serious Illness</vt:lpstr>
      <vt:lpstr>Vocab:</vt:lpstr>
      <vt:lpstr>Making an Appointment</vt:lpstr>
      <vt:lpstr>Vocab:</vt:lpstr>
      <vt:lpstr>At the Clinic: The Waiting Room</vt:lpstr>
      <vt:lpstr>Vocab:</vt:lpstr>
      <vt:lpstr>At the Clinic: The Examination Room</vt:lpstr>
      <vt:lpstr>Vocab:</vt:lpstr>
      <vt:lpstr>At the Clinic: The Examination Room</vt:lpstr>
      <vt:lpstr>Vocab:</vt:lpstr>
      <vt:lpstr>At the Clinic: Further Tests</vt:lpstr>
      <vt:lpstr>Vocab:</vt:lpstr>
      <vt:lpstr>At the Clinic: The Diagnosis</vt:lpstr>
      <vt:lpstr>Vocab:</vt:lpstr>
      <vt:lpstr>At the Pharmacy: Filling Your Prescription</vt:lpstr>
      <vt:lpstr>Vocab:</vt:lpstr>
      <vt:lpstr>Back Home: Making a Recovery</vt:lpstr>
      <vt:lpstr>Vocab: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Visit to the Doctor’s</dc:title>
  <dc:creator>chris gunn</dc:creator>
  <cp:lastModifiedBy>chris gunn</cp:lastModifiedBy>
  <cp:revision>69</cp:revision>
  <dcterms:created xsi:type="dcterms:W3CDTF">2017-09-27T15:14:18Z</dcterms:created>
  <dcterms:modified xsi:type="dcterms:W3CDTF">2017-10-03T00:09:07Z</dcterms:modified>
</cp:coreProperties>
</file>